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3"/>
  </p:sldMasterIdLst>
  <p:notesMasterIdLst>
    <p:notesMasterId r:id="rId33"/>
  </p:notesMasterIdLst>
  <p:sldIdLst>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Cambria Math" panose="02040503050406030204" pitchFamily="18" charset="0"/>
      <p:regular r:id="rId34"/>
    </p:embeddedFont>
    <p:embeddedFont>
      <p:font typeface="Nunito" panose="020B0604020202020204" charset="0"/>
      <p:regular r:id="rId35"/>
      <p:bold r:id="rId36"/>
      <p:italic r:id="rId37"/>
      <p:boldItalic r:id="rId38"/>
    </p:embeddedFont>
    <p:embeddedFont>
      <p:font typeface="Nunito Sans SemiBold"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354" autoAdjust="0"/>
  </p:normalViewPr>
  <p:slideViewPr>
    <p:cSldViewPr snapToGrid="0">
      <p:cViewPr varScale="1">
        <p:scale>
          <a:sx n="81" d="100"/>
          <a:sy n="81" d="100"/>
        </p:scale>
        <p:origin x="10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Page" userId="770cba56-5976-4a29-85ed-aa0f647580ce" providerId="ADAL" clId="{E7382751-1EC7-40C4-A33D-C706078B4E8E}"/>
    <pc:docChg chg="delSld">
      <pc:chgData name="Nicola Page" userId="770cba56-5976-4a29-85ed-aa0f647580ce" providerId="ADAL" clId="{E7382751-1EC7-40C4-A33D-C706078B4E8E}" dt="2023-01-23T11:41:56.013" v="1" actId="2696"/>
      <pc:docMkLst>
        <pc:docMk/>
      </pc:docMkLst>
      <pc:sldChg chg="del">
        <pc:chgData name="Nicola Page" userId="770cba56-5976-4a29-85ed-aa0f647580ce" providerId="ADAL" clId="{E7382751-1EC7-40C4-A33D-C706078B4E8E}" dt="2023-01-23T11:41:56.013" v="1" actId="2696"/>
        <pc:sldMkLst>
          <pc:docMk/>
          <pc:sldMk cId="1977251790" sldId="287"/>
        </pc:sldMkLst>
      </pc:sldChg>
      <pc:sldChg chg="del">
        <pc:chgData name="Nicola Page" userId="770cba56-5976-4a29-85ed-aa0f647580ce" providerId="ADAL" clId="{E7382751-1EC7-40C4-A33D-C706078B4E8E}" dt="2023-01-23T11:41:55.103" v="0" actId="2696"/>
        <pc:sldMkLst>
          <pc:docMk/>
          <pc:sldMk cId="726482077"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government guidance (https://</a:t>
            </a:r>
            <a:r>
              <a:rPr lang="en-GB" dirty="0" err="1"/>
              <a:t>www.gov.uk</a:t>
            </a:r>
            <a:r>
              <a:rPr lang="en-GB" dirty="0"/>
              <a:t>/government/news/changes-to-key-stage-2-assessment-dates-in-2023)  outlines changes in dates for 2023. This includes guidance on KS2 timetable variations if schools have pre-planned activities on Friday 12</a:t>
            </a:r>
            <a:r>
              <a:rPr lang="en-GB" baseline="30000" dirty="0"/>
              <a:t>th</a:t>
            </a:r>
            <a:r>
              <a:rPr lang="en-GB" dirty="0"/>
              <a:t> May.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year, the test results will be available on the PAG on Tuesday 4</a:t>
            </a:r>
            <a:r>
              <a:rPr lang="en-GB" baseline="30000" dirty="0"/>
              <a:t>th</a:t>
            </a:r>
            <a:r>
              <a:rPr lang="en-GB" dirty="0"/>
              <a:t> July (https://</a:t>
            </a:r>
            <a:r>
              <a:rPr lang="en-GB" dirty="0" err="1"/>
              <a:t>assets.publishing.service.gov.uk</a:t>
            </a:r>
            <a:r>
              <a:rPr lang="en-GB" dirty="0"/>
              <a:t>/government/uploads/system/uploads/</a:t>
            </a:r>
            <a:r>
              <a:rPr lang="en-GB" dirty="0" err="1"/>
              <a:t>attachment_data</a:t>
            </a:r>
            <a:r>
              <a:rPr lang="en-GB" dirty="0"/>
              <a:t>/file/1110107/2023_key_stage_2_assessment_and_reporting_arrangements.pdf section 9.1) </a:t>
            </a:r>
          </a:p>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athshub.thirdspacelearning.com/" TargetMode="External"/><Relationship Id="rId2" Type="http://schemas.openxmlformats.org/officeDocument/2006/relationships/hyperlink" Target="https://thirdspacelearning.com/blog/category/for-paren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2023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Wednesday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94559" y="1749988"/>
            <a:ext cx="4445000" cy="1714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2260599" y="3329617"/>
            <a:ext cx="4622800" cy="1727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4830158" y="1749988"/>
            <a:ext cx="4191000" cy="1231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My Circus Life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0" name="Picture 9">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4564963" y="1450429"/>
            <a:ext cx="4456195" cy="28805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61288" y="1698366"/>
            <a:ext cx="4308476" cy="131716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934790" y="3215417"/>
            <a:ext cx="2984500" cy="144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the whole text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311699" y="1535307"/>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566763-120C-1D46-8278-404828A9B845}"/>
              </a:ext>
            </a:extLst>
          </p:cNvPr>
          <p:cNvPicPr>
            <a:picLocks noChangeAspect="1"/>
          </p:cNvPicPr>
          <p:nvPr/>
        </p:nvPicPr>
        <p:blipFill>
          <a:blip r:embed="rId4"/>
          <a:stretch>
            <a:fillRect/>
          </a:stretch>
        </p:blipFill>
        <p:spPr>
          <a:xfrm>
            <a:off x="4807993" y="172225"/>
            <a:ext cx="4260300" cy="4472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2022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Thursday 11</a:t>
            </a:r>
            <a:r>
              <a:rPr lang="en-GB" baseline="30000" dirty="0"/>
              <a:t>th</a:t>
            </a:r>
            <a:r>
              <a:rPr lang="en-GB" dirty="0"/>
              <a:t> May and Friday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Thursday 11</a:t>
            </a:r>
            <a:r>
              <a:rPr lang="en-GB" baseline="30000" dirty="0"/>
              <a:t>th</a:t>
            </a:r>
            <a:r>
              <a:rPr lang="en-GB" dirty="0"/>
              <a:t> May</a:t>
            </a:r>
          </a:p>
          <a:p>
            <a:endParaRPr lang="en-GB" dirty="0"/>
          </a:p>
          <a:p>
            <a:r>
              <a:rPr lang="en-GB" dirty="0"/>
              <a:t>Paper 2: Reasoning (40 minutes) – Thursday 11</a:t>
            </a:r>
            <a:r>
              <a:rPr lang="en-GB" baseline="30000" dirty="0"/>
              <a:t>th</a:t>
            </a:r>
            <a:r>
              <a:rPr lang="en-GB" dirty="0"/>
              <a:t> May</a:t>
            </a:r>
          </a:p>
          <a:p>
            <a:endParaRPr lang="en-GB" dirty="0"/>
          </a:p>
          <a:p>
            <a:r>
              <a:rPr lang="en-GB" dirty="0"/>
              <a:t>Paper 3: Reasoning (40 minutes) – Friday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6.48</a:t>
              </a:r>
            </a:p>
            <a:p>
              <a:pPr marL="0" indent="0">
                <a:lnSpc>
                  <a:spcPct val="100000"/>
                </a:lnSpc>
                <a:buFont typeface="Nunito"/>
                <a:buNone/>
              </a:pPr>
              <a:r>
                <a:rPr lang="en-GB" sz="1200" u="sng" dirty="0"/>
                <a:t>+ 8.6   </a:t>
              </a:r>
              <a:r>
                <a:rPr lang="en-GB" sz="1200" u="sng" dirty="0">
                  <a:solidFill>
                    <a:schemeClr val="bg1"/>
                  </a:solidFill>
                </a:rPr>
                <a:t>.</a:t>
              </a:r>
            </a:p>
            <a:p>
              <a:pPr marL="0" indent="0">
                <a:lnSpc>
                  <a:spcPct val="100000"/>
                </a:lnSpc>
                <a:buFont typeface="Nunito"/>
                <a:buNone/>
              </a:pPr>
              <a:r>
                <a:rPr lang="en-GB" sz="1200" u="sng" dirty="0"/>
                <a:t> 15.08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596</a:t>
              </a:r>
            </a:p>
            <a:p>
              <a:pPr marL="0" indent="0">
                <a:lnSpc>
                  <a:spcPct val="100000"/>
                </a:lnSpc>
                <a:buFont typeface="Nunito"/>
                <a:buNone/>
              </a:pPr>
              <a:r>
                <a:rPr lang="en-GB" sz="1200" u="sng" dirty="0"/>
                <a:t>x    7</a:t>
              </a:r>
            </a:p>
            <a:p>
              <a:pPr marL="0" indent="0">
                <a:lnSpc>
                  <a:spcPct val="100000"/>
                </a:lnSpc>
                <a:buFont typeface="Nunito"/>
                <a:buNone/>
              </a:pPr>
              <a:r>
                <a:rPr lang="en-GB" sz="1200" u="sng" dirty="0"/>
                <a:t>4172</a:t>
              </a:r>
            </a:p>
            <a:p>
              <a:pPr marL="0" indent="0">
                <a:lnSpc>
                  <a:spcPct val="150000"/>
                </a:lnSpc>
                <a:buFont typeface="Nunito"/>
                <a:buNone/>
              </a:pPr>
              <a:r>
                <a:rPr lang="en-GB" sz="1200" baseline="30000" dirty="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 ÷ 2 = 2</a:t>
              </a:r>
            </a:p>
            <a:p>
              <a:pPr marL="0" indent="0">
                <a:lnSpc>
                  <a:spcPct val="100000"/>
                </a:lnSpc>
                <a:buFont typeface="Nunito"/>
                <a:buNone/>
              </a:pPr>
              <a:r>
                <a:rPr lang="en-GB" sz="1200" dirty="0"/>
                <a:t>6 + 2 = 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3,200 = 320</a:t>
              </a:r>
            </a:p>
            <a:p>
              <a:pPr marL="0" indent="0">
                <a:lnSpc>
                  <a:spcPct val="100000"/>
                </a:lnSpc>
                <a:buFont typeface="Nunito"/>
                <a:buNone/>
              </a:pPr>
              <a:r>
                <a:rPr lang="en-GB" sz="1200" dirty="0"/>
                <a:t>  5% of 3,200 = 160</a:t>
              </a:r>
            </a:p>
            <a:p>
              <a:pPr marL="0" indent="0">
                <a:lnSpc>
                  <a:spcPct val="100000"/>
                </a:lnSpc>
                <a:buFont typeface="Nunito"/>
                <a:buNone/>
              </a:pPr>
              <a:r>
                <a:rPr lang="en-GB" sz="1200" dirty="0"/>
                <a:t>15% of 3,200 = 480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480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4592628" y="956690"/>
            <a:ext cx="4154180" cy="359187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Thursday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Friday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Tuesday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Friday 12</a:t>
            </a:r>
            <a:r>
              <a:rPr lang="en-GB" baseline="30000" dirty="0">
                <a:solidFill>
                  <a:srgbClr val="283593"/>
                </a:solidFill>
              </a:rPr>
              <a:t>th</a:t>
            </a:r>
            <a:r>
              <a:rPr lang="en-GB" dirty="0">
                <a:solidFill>
                  <a:srgbClr val="283593"/>
                </a:solidFill>
              </a:rPr>
              <a:t> May. </a:t>
            </a:r>
            <a:r>
              <a:rPr lang="en-GB" dirty="0"/>
              <a:t>Monday 8</a:t>
            </a:r>
            <a:r>
              <a:rPr lang="en-GB" baseline="30000" dirty="0"/>
              <a:t>th</a:t>
            </a:r>
            <a:r>
              <a:rPr lang="en-GB" dirty="0"/>
              <a:t> May is a bank holiday this year.</a:t>
            </a:r>
            <a:endParaRPr lang="en-GB" dirty="0">
              <a:solidFill>
                <a:srgbClr val="283593"/>
              </a:solidFill>
            </a:endParaRP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Wednesday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Friday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a:t>
            </a:r>
            <a:endParaRPr lang="en-GB" sz="1200" u="sng" dirty="0"/>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dirty="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311700" y="1230180"/>
            <a:ext cx="3781705" cy="370607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4423758" y="1230180"/>
            <a:ext cx="4597400" cy="222250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2" name="Picture 11">
            <a:extLst>
              <a:ext uri="{FF2B5EF4-FFF2-40B4-BE49-F238E27FC236}">
                <a16:creationId xmlns:a16="http://schemas.microsoft.com/office/drawing/2014/main" id="{C756C762-1622-C24B-A2BB-2DA0CC69BA8B}"/>
              </a:ext>
            </a:extLst>
          </p:cNvPr>
          <p:cNvPicPr>
            <a:picLocks noChangeAspect="1"/>
          </p:cNvPicPr>
          <p:nvPr/>
        </p:nvPicPr>
        <p:blipFill>
          <a:blip r:embed="rId3"/>
          <a:stretch>
            <a:fillRect/>
          </a:stretch>
        </p:blipFill>
        <p:spPr>
          <a:xfrm>
            <a:off x="217850" y="1271355"/>
            <a:ext cx="4445000" cy="31623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062EDFC-3136-534B-86EF-52C8CF901302}"/>
              </a:ext>
            </a:extLst>
          </p:cNvPr>
          <p:cNvPicPr>
            <a:picLocks noChangeAspect="1"/>
          </p:cNvPicPr>
          <p:nvPr/>
        </p:nvPicPr>
        <p:blipFill>
          <a:blip r:embed="rId4"/>
          <a:stretch>
            <a:fillRect/>
          </a:stretch>
        </p:blipFill>
        <p:spPr>
          <a:xfrm>
            <a:off x="4812252" y="1217450"/>
            <a:ext cx="4278876" cy="28172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2273366" y="820174"/>
            <a:ext cx="3300615" cy="419694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A0028B-A77E-BC45-A008-E6BE2E925C35}"/>
              </a:ext>
            </a:extLst>
          </p:cNvPr>
          <p:cNvPicPr>
            <a:picLocks noChangeAspect="1"/>
          </p:cNvPicPr>
          <p:nvPr/>
        </p:nvPicPr>
        <p:blipFill>
          <a:blip r:embed="rId4"/>
          <a:stretch>
            <a:fillRect/>
          </a:stretch>
        </p:blipFill>
        <p:spPr>
          <a:xfrm>
            <a:off x="5608322" y="509047"/>
            <a:ext cx="3431690" cy="3735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2"/>
              </a:rPr>
              <a:t>thirdspacelearning.com/blog/category/for-parents/</a:t>
            </a:r>
            <a:r>
              <a:rPr lang="en-GB" dirty="0"/>
              <a:t> or register free for the Third Space Learning Maths Hub (</a:t>
            </a:r>
            <a:r>
              <a:rPr lang="en-GB" dirty="0">
                <a:hlinkClick r:id="rId3"/>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Tuesday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a:t>
              </a:r>
              <a:r>
                <a:rPr lang="en-GB" sz="1200" dirty="0"/>
                <a:t>Switch off the lights!  	Please turn off the lights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B39365BFD54646A5D8EA1783E7A8BD" ma:contentTypeVersion="17" ma:contentTypeDescription="Create a new document." ma:contentTypeScope="" ma:versionID="4c1065bc602208d8a0b76ebf0ef0f9ad">
  <xsd:schema xmlns:xsd="http://www.w3.org/2001/XMLSchema" xmlns:xs="http://www.w3.org/2001/XMLSchema" xmlns:p="http://schemas.microsoft.com/office/2006/metadata/properties" xmlns:ns2="6888e2dd-e69c-4ad9-b76b-40b1fb1ea350" xmlns:ns3="73fa9fed-9a19-42d8-88f2-0c8db7a71712" targetNamespace="http://schemas.microsoft.com/office/2006/metadata/properties" ma:root="true" ma:fieldsID="9d3646a4ced176e911db6158d8900f2d" ns2:_="" ns3:_="">
    <xsd:import namespace="6888e2dd-e69c-4ad9-b76b-40b1fb1ea350"/>
    <xsd:import namespace="73fa9fed-9a19-42d8-88f2-0c8db7a717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8e2dd-e69c-4ad9-b76b-40b1fb1ea3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e895b9d-cc94-4414-96b2-f5f233899ced"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fa9fed-9a19-42d8-88f2-0c8db7a7171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59e8f2c-72f8-4c28-9181-a94040a820e4}" ma:internalName="TaxCatchAll" ma:showField="CatchAllData" ma:web="73fa9fed-9a19-42d8-88f2-0c8db7a717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B6CC8D-0A40-4915-9AC8-E0979A9A13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88e2dd-e69c-4ad9-b76b-40b1fb1ea350"/>
    <ds:schemaRef ds:uri="73fa9fed-9a19-42d8-88f2-0c8db7a717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85EA82-3504-4A06-A7AC-9FB49CC85C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727</TotalTime>
  <Words>3180</Words>
  <Application>Microsoft Office PowerPoint</Application>
  <PresentationFormat>On-screen Show (16:9)</PresentationFormat>
  <Paragraphs>286</Paragraphs>
  <Slides>29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Nunito</vt:lpstr>
      <vt:lpstr>Cambria Math</vt:lpstr>
      <vt:lpstr>Nunito Sans SemiBold</vt:lpstr>
      <vt:lpstr>Arial</vt:lpstr>
      <vt:lpstr>Nunito Sans Light</vt:lpstr>
      <vt:lpstr>Wingdings</vt:lpstr>
      <vt:lpstr>TSL</vt:lpstr>
      <vt:lpstr>  Year 6 SATs 2023 Presentation for Parents, Carers &amp; Guardians</vt:lpstr>
      <vt:lpstr>What are the SATs? </vt:lpstr>
      <vt:lpstr>When and how the SATs are completed</vt:lpstr>
      <vt:lpstr>Specific arrangements for SATs</vt:lpstr>
      <vt:lpstr>The results</vt:lpstr>
      <vt:lpstr>Grammar, Punctuation and Spelling: Tuesday 9th May</vt:lpstr>
      <vt:lpstr>Grammar, Punctuation and Spelling: Paper 1 (GPS)</vt:lpstr>
      <vt:lpstr>Grammar, Punctuation and Spelling: Paper 1 (GPS)</vt:lpstr>
      <vt:lpstr>Grammar, Punctuation and Spelling: Paper 2 (spelling)</vt:lpstr>
      <vt:lpstr>Reading: Wednesday 10th May </vt:lpstr>
      <vt:lpstr>Reading </vt:lpstr>
      <vt:lpstr>Reading </vt:lpstr>
      <vt:lpstr>Reading </vt:lpstr>
      <vt:lpstr>Reading </vt:lpstr>
      <vt:lpstr>Maths: Thursday 11th May and Friday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6 SATs 2022 Presentation for Parents, Carers &amp; Guardians</dc:title>
  <cp:lastModifiedBy>Nicola Page</cp:lastModifiedBy>
  <cp:revision>13</cp:revision>
  <dcterms:modified xsi:type="dcterms:W3CDTF">2023-01-23T11:45:53Z</dcterms:modified>
</cp:coreProperties>
</file>