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4"/>
  </p:sldMasterIdLst>
  <p:sldIdLst>
    <p:sldId id="256" r:id="rId5"/>
    <p:sldId id="265" r:id="rId6"/>
    <p:sldId id="264" r:id="rId7"/>
    <p:sldId id="257" r:id="rId8"/>
    <p:sldId id="263" r:id="rId9"/>
    <p:sldId id="258" r:id="rId10"/>
    <p:sldId id="259" r:id="rId11"/>
    <p:sldId id="260" r:id="rId12"/>
    <p:sldId id="261" r:id="rId13"/>
    <p:sldId id="262" r:id="rId1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2" d="100"/>
          <a:sy n="72" d="100"/>
        </p:scale>
        <p:origin x="660"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tableStyles" Target="tableStyle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presProps" Target="presProps.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11/14/2022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11/14/2022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11/14/2022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B712588-04B1-427B-82EE-E8DB90309F08}" type="datetimeFigureOut">
              <a:rPr lang="en-US" dirty="0"/>
              <a:t>11/14/2022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FF9F0C5-380F-41C2-899A-BAC0F0927E16}"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11/14/2022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11/14/2022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11/14/2022</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2A54C80-263E-416B-A8E0-580EDEADCBDC}" type="datetimeFigureOut">
              <a:rPr lang="en-US" dirty="0"/>
              <a:t>11/14/2022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11/14/2022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11/14/2022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11/14/2022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11/14/2022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11/14/2022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11/14/2022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5C6B4A9-1611-4792-9094-5F34BCA07E0B}" type="datetimeFigureOut">
              <a:rPr lang="en-US" dirty="0"/>
              <a:t>11/14/2022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11/14/2022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11/14/2022</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65" r:id="rId4"/>
    <p:sldLayoutId id="2147483653" r:id="rId5"/>
    <p:sldLayoutId id="2147483654" r:id="rId6"/>
    <p:sldLayoutId id="2147483655" r:id="rId7"/>
    <p:sldLayoutId id="2147483666" r:id="rId8"/>
    <p:sldLayoutId id="2147483657" r:id="rId9"/>
    <p:sldLayoutId id="2147483660" r:id="rId10"/>
    <p:sldLayoutId id="2147483661" r:id="rId11"/>
    <p:sldLayoutId id="2147483662" r:id="rId12"/>
    <p:sldLayoutId id="2147483663" r:id="rId13"/>
    <p:sldLayoutId id="2147483664" r:id="rId14"/>
    <p:sldLayoutId id="2147483667" r:id="rId15"/>
    <p:sldLayoutId id="2147483659"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4a"/><Relationship Id="rId1" Type="http://schemas.microsoft.com/office/2007/relationships/media" Target="../media/media1.m4a"/><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m4a"/><Relationship Id="rId1" Type="http://schemas.microsoft.com/office/2007/relationships/media" Target="../media/media2.m4a"/><Relationship Id="rId4" Type="http://schemas.openxmlformats.org/officeDocument/2006/relationships/image" Target="../media/image1.pn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m4a"/><Relationship Id="rId1" Type="http://schemas.microsoft.com/office/2007/relationships/media" Target="../media/media3.m4a"/><Relationship Id="rId4" Type="http://schemas.openxmlformats.org/officeDocument/2006/relationships/image" Target="../media/image1.pn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4.m4a"/><Relationship Id="rId1" Type="http://schemas.microsoft.com/office/2007/relationships/media" Target="../media/media4.m4a"/><Relationship Id="rId4" Type="http://schemas.openxmlformats.org/officeDocument/2006/relationships/image" Target="../media/image1.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5.m4a"/><Relationship Id="rId1" Type="http://schemas.microsoft.com/office/2007/relationships/media" Target="../media/media5.m4a"/><Relationship Id="rId4" Type="http://schemas.openxmlformats.org/officeDocument/2006/relationships/image" Target="../media/image1.pn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6.m4a"/><Relationship Id="rId1" Type="http://schemas.microsoft.com/office/2007/relationships/media" Target="../media/media6.m4a"/><Relationship Id="rId5" Type="http://schemas.openxmlformats.org/officeDocument/2006/relationships/image" Target="../media/image1.png"/><Relationship Id="rId4" Type="http://schemas.openxmlformats.org/officeDocument/2006/relationships/hyperlink" Target="https://www.dyslexia-assist.org.uk/for-parents/what-can-i-do-at-home-to-help-my-child/" TargetMode="External"/></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7.m4a"/><Relationship Id="rId1" Type="http://schemas.microsoft.com/office/2007/relationships/media" Target="../media/media7.m4a"/><Relationship Id="rId5" Type="http://schemas.openxmlformats.org/officeDocument/2006/relationships/image" Target="../media/image1.png"/><Relationship Id="rId4" Type="http://schemas.openxmlformats.org/officeDocument/2006/relationships/hyperlink" Target="https://www.bbc.co.uk/bitesize/articles/z6mts4j" TargetMode="External"/></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8.m4a"/><Relationship Id="rId1" Type="http://schemas.microsoft.com/office/2007/relationships/media" Target="../media/media8.m4a"/><Relationship Id="rId4" Type="http://schemas.openxmlformats.org/officeDocument/2006/relationships/image" Target="../media/image1.png"/></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9.m4a"/><Relationship Id="rId1" Type="http://schemas.microsoft.com/office/2007/relationships/media" Target="../media/media9.m4a"/><Relationship Id="rId4"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08EDE5-0D45-4A65-A478-95479611B198}"/>
              </a:ext>
            </a:extLst>
          </p:cNvPr>
          <p:cNvSpPr>
            <a:spLocks noGrp="1"/>
          </p:cNvSpPr>
          <p:nvPr>
            <p:ph type="ctrTitle"/>
          </p:nvPr>
        </p:nvSpPr>
        <p:spPr/>
        <p:txBody>
          <a:bodyPr/>
          <a:lstStyle/>
          <a:p>
            <a:r>
              <a:rPr lang="en-GB" dirty="0"/>
              <a:t>Dyslexia </a:t>
            </a:r>
          </a:p>
        </p:txBody>
      </p:sp>
      <p:sp>
        <p:nvSpPr>
          <p:cNvPr id="3" name="Subtitle 2">
            <a:extLst>
              <a:ext uri="{FF2B5EF4-FFF2-40B4-BE49-F238E27FC236}">
                <a16:creationId xmlns:a16="http://schemas.microsoft.com/office/drawing/2014/main" id="{80EB6AC7-B93D-4A29-A538-439ACF8650E3}"/>
              </a:ext>
            </a:extLst>
          </p:cNvPr>
          <p:cNvSpPr>
            <a:spLocks noGrp="1"/>
          </p:cNvSpPr>
          <p:nvPr>
            <p:ph type="subTitle" idx="1"/>
          </p:nvPr>
        </p:nvSpPr>
        <p:spPr/>
        <p:txBody>
          <a:bodyPr/>
          <a:lstStyle/>
          <a:p>
            <a:r>
              <a:rPr lang="en-GB" dirty="0"/>
              <a:t>School and parent guide </a:t>
            </a:r>
          </a:p>
        </p:txBody>
      </p:sp>
      <p:pic>
        <p:nvPicPr>
          <p:cNvPr id="4" name="Recorded Sound">
            <a:hlinkClick r:id="" action="ppaction://media"/>
            <a:extLst>
              <a:ext uri="{FF2B5EF4-FFF2-40B4-BE49-F238E27FC236}">
                <a16:creationId xmlns:a16="http://schemas.microsoft.com/office/drawing/2014/main" id="{A801BB12-F1C7-4425-9F5D-29F02BC8969A}"/>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97467" y="5814391"/>
            <a:ext cx="609600" cy="609600"/>
          </a:xfrm>
          <a:prstGeom prst="rect">
            <a:avLst/>
          </a:prstGeom>
        </p:spPr>
      </p:pic>
    </p:spTree>
    <p:extLst>
      <p:ext uri="{BB962C8B-B14F-4D97-AF65-F5344CB8AC3E}">
        <p14:creationId xmlns:p14="http://schemas.microsoft.com/office/powerpoint/2010/main" val="39241977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4646"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72AE15-74C0-4D1B-95EB-882AA6FDE0F8}"/>
              </a:ext>
            </a:extLst>
          </p:cNvPr>
          <p:cNvSpPr>
            <a:spLocks noGrp="1"/>
          </p:cNvSpPr>
          <p:nvPr>
            <p:ph type="title"/>
          </p:nvPr>
        </p:nvSpPr>
        <p:spPr/>
        <p:txBody>
          <a:bodyPr/>
          <a:lstStyle/>
          <a:p>
            <a:r>
              <a:rPr lang="en-GB" dirty="0"/>
              <a:t>Thoughts ….. </a:t>
            </a:r>
          </a:p>
        </p:txBody>
      </p:sp>
      <p:sp>
        <p:nvSpPr>
          <p:cNvPr id="3" name="Content Placeholder 2">
            <a:extLst>
              <a:ext uri="{FF2B5EF4-FFF2-40B4-BE49-F238E27FC236}">
                <a16:creationId xmlns:a16="http://schemas.microsoft.com/office/drawing/2014/main" id="{7E14BB8C-EA5A-4259-95FF-0051D4CEF40E}"/>
              </a:ext>
            </a:extLst>
          </p:cNvPr>
          <p:cNvSpPr>
            <a:spLocks noGrp="1"/>
          </p:cNvSpPr>
          <p:nvPr>
            <p:ph idx="1"/>
          </p:nvPr>
        </p:nvSpPr>
        <p:spPr/>
        <p:txBody>
          <a:bodyPr/>
          <a:lstStyle/>
          <a:p>
            <a:r>
              <a:rPr lang="en-GB" dirty="0"/>
              <a:t>So much in the press/media…</a:t>
            </a:r>
          </a:p>
          <a:p>
            <a:endParaRPr lang="en-GB" dirty="0"/>
          </a:p>
          <a:p>
            <a:endParaRPr lang="en-GB" dirty="0"/>
          </a:p>
        </p:txBody>
      </p:sp>
      <p:pic>
        <p:nvPicPr>
          <p:cNvPr id="4" name="Recorded Sound">
            <a:hlinkClick r:id="" action="ppaction://media"/>
            <a:extLst>
              <a:ext uri="{FF2B5EF4-FFF2-40B4-BE49-F238E27FC236}">
                <a16:creationId xmlns:a16="http://schemas.microsoft.com/office/drawing/2014/main" id="{EE2C1B3A-DABA-40A6-B7FD-B0A536056C35}"/>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703838" y="6041362"/>
            <a:ext cx="609600" cy="609600"/>
          </a:xfrm>
          <a:prstGeom prst="rect">
            <a:avLst/>
          </a:prstGeom>
        </p:spPr>
      </p:pic>
    </p:spTree>
    <p:extLst>
      <p:ext uri="{BB962C8B-B14F-4D97-AF65-F5344CB8AC3E}">
        <p14:creationId xmlns:p14="http://schemas.microsoft.com/office/powerpoint/2010/main" val="7428673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8140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C23C38-19A1-40A9-9BD6-A9B8CF1B31DB}"/>
              </a:ext>
            </a:extLst>
          </p:cNvPr>
          <p:cNvSpPr>
            <a:spLocks noGrp="1"/>
          </p:cNvSpPr>
          <p:nvPr>
            <p:ph type="title"/>
          </p:nvPr>
        </p:nvSpPr>
        <p:spPr/>
        <p:txBody>
          <a:bodyPr/>
          <a:lstStyle/>
          <a:p>
            <a:r>
              <a:rPr lang="en-GB" dirty="0"/>
              <a:t>Dyslexia </a:t>
            </a:r>
          </a:p>
        </p:txBody>
      </p:sp>
      <p:sp>
        <p:nvSpPr>
          <p:cNvPr id="3" name="Content Placeholder 2">
            <a:extLst>
              <a:ext uri="{FF2B5EF4-FFF2-40B4-BE49-F238E27FC236}">
                <a16:creationId xmlns:a16="http://schemas.microsoft.com/office/drawing/2014/main" id="{3F6E2D7D-CD16-4383-8283-E715650C7253}"/>
              </a:ext>
            </a:extLst>
          </p:cNvPr>
          <p:cNvSpPr>
            <a:spLocks noGrp="1"/>
          </p:cNvSpPr>
          <p:nvPr>
            <p:ph idx="1"/>
          </p:nvPr>
        </p:nvSpPr>
        <p:spPr/>
        <p:txBody>
          <a:bodyPr/>
          <a:lstStyle/>
          <a:p>
            <a:r>
              <a:rPr lang="en-GB" b="1" dirty="0"/>
              <a:t>https://youtu.be/zafiGBrFkRM</a:t>
            </a:r>
          </a:p>
          <a:p>
            <a:r>
              <a:rPr lang="en-GB" b="1" dirty="0"/>
              <a:t>Dyslexia is a common learning difficulty that mainly causes problems with reading, writing and spelling.</a:t>
            </a:r>
            <a:endParaRPr lang="en-GB" dirty="0"/>
          </a:p>
          <a:p>
            <a:r>
              <a:rPr lang="en-GB" dirty="0"/>
              <a:t>It's a specific learning difficulty, which means it causes problems with certain abilities used for learning, such as reading and writing.</a:t>
            </a:r>
          </a:p>
          <a:p>
            <a:r>
              <a:rPr lang="en-GB" dirty="0"/>
              <a:t>It's estimated up to 1 in every 10 people in the UK has some degree of dyslexia.</a:t>
            </a:r>
          </a:p>
          <a:p>
            <a:r>
              <a:rPr lang="en-GB" dirty="0"/>
              <a:t>Dyslexia is a lifelong problem that can present challenges on a daily basis, but support is available to improve reading and writing skills and help those with the problem be successful at school and work.</a:t>
            </a:r>
          </a:p>
          <a:p>
            <a:endParaRPr lang="en-GB" dirty="0"/>
          </a:p>
        </p:txBody>
      </p:sp>
      <p:pic>
        <p:nvPicPr>
          <p:cNvPr id="4" name="Recorded Sound">
            <a:hlinkClick r:id="" action="ppaction://media"/>
            <a:extLst>
              <a:ext uri="{FF2B5EF4-FFF2-40B4-BE49-F238E27FC236}">
                <a16:creationId xmlns:a16="http://schemas.microsoft.com/office/drawing/2014/main" id="{7F95A4C0-0C1C-4BDF-A686-6815A4EDDA62}"/>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6983896" y="1270000"/>
            <a:ext cx="609600" cy="609600"/>
          </a:xfrm>
          <a:prstGeom prst="rect">
            <a:avLst/>
          </a:prstGeom>
        </p:spPr>
      </p:pic>
    </p:spTree>
    <p:extLst>
      <p:ext uri="{BB962C8B-B14F-4D97-AF65-F5344CB8AC3E}">
        <p14:creationId xmlns:p14="http://schemas.microsoft.com/office/powerpoint/2010/main" val="732670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92392"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245D6E-AC5D-4CEB-8298-1617BD03192E}"/>
              </a:ext>
            </a:extLst>
          </p:cNvPr>
          <p:cNvSpPr>
            <a:spLocks noGrp="1"/>
          </p:cNvSpPr>
          <p:nvPr>
            <p:ph type="title"/>
          </p:nvPr>
        </p:nvSpPr>
        <p:spPr/>
        <p:txBody>
          <a:bodyPr/>
          <a:lstStyle/>
          <a:p>
            <a:r>
              <a:rPr lang="en-GB" dirty="0"/>
              <a:t>Dyslexia </a:t>
            </a:r>
          </a:p>
        </p:txBody>
      </p:sp>
      <p:sp>
        <p:nvSpPr>
          <p:cNvPr id="3" name="Content Placeholder 2">
            <a:extLst>
              <a:ext uri="{FF2B5EF4-FFF2-40B4-BE49-F238E27FC236}">
                <a16:creationId xmlns:a16="http://schemas.microsoft.com/office/drawing/2014/main" id="{56037E43-7893-4F46-9CFC-319CB1D8BF5D}"/>
              </a:ext>
            </a:extLst>
          </p:cNvPr>
          <p:cNvSpPr>
            <a:spLocks noGrp="1"/>
          </p:cNvSpPr>
          <p:nvPr>
            <p:ph idx="1"/>
          </p:nvPr>
        </p:nvSpPr>
        <p:spPr/>
        <p:txBody>
          <a:bodyPr/>
          <a:lstStyle/>
          <a:p>
            <a:r>
              <a:rPr lang="en-GB" dirty="0"/>
              <a:t>As a school we cannot diagnose or refer. Parents can choose to go private. </a:t>
            </a:r>
          </a:p>
          <a:p>
            <a:r>
              <a:rPr lang="en-GB" dirty="0"/>
              <a:t>After the age of 7 we can do GL assessment which helps us look at key areas of needs and dyslexia traits. </a:t>
            </a:r>
          </a:p>
          <a:p>
            <a:pPr marL="0" indent="0">
              <a:buNone/>
            </a:pPr>
            <a:r>
              <a:rPr lang="en-GB" dirty="0"/>
              <a:t>-Memory</a:t>
            </a:r>
          </a:p>
          <a:p>
            <a:pPr marL="0" indent="0">
              <a:buNone/>
            </a:pPr>
            <a:r>
              <a:rPr lang="en-GB" dirty="0"/>
              <a:t>-Speed</a:t>
            </a:r>
          </a:p>
          <a:p>
            <a:pPr marL="0" indent="0">
              <a:buNone/>
            </a:pPr>
            <a:r>
              <a:rPr lang="en-GB" dirty="0"/>
              <a:t>-Accuracy</a:t>
            </a:r>
          </a:p>
          <a:p>
            <a:pPr marL="0" indent="0">
              <a:buNone/>
            </a:pPr>
            <a:r>
              <a:rPr lang="en-GB" dirty="0"/>
              <a:t>-Processing etc</a:t>
            </a:r>
          </a:p>
          <a:p>
            <a:r>
              <a:rPr lang="en-GB" dirty="0"/>
              <a:t>As a school we can then put reasonable adjustments in place to support individual needs rather than generic </a:t>
            </a:r>
          </a:p>
        </p:txBody>
      </p:sp>
      <p:pic>
        <p:nvPicPr>
          <p:cNvPr id="4" name="Recorded Sound">
            <a:hlinkClick r:id="" action="ppaction://media"/>
            <a:extLst>
              <a:ext uri="{FF2B5EF4-FFF2-40B4-BE49-F238E27FC236}">
                <a16:creationId xmlns:a16="http://schemas.microsoft.com/office/drawing/2014/main" id="{F9C119B3-7890-4663-871D-0BD554E6B053}"/>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5791200" y="3124200"/>
            <a:ext cx="609600" cy="609600"/>
          </a:xfrm>
          <a:prstGeom prst="rect">
            <a:avLst/>
          </a:prstGeom>
        </p:spPr>
      </p:pic>
    </p:spTree>
    <p:extLst>
      <p:ext uri="{BB962C8B-B14F-4D97-AF65-F5344CB8AC3E}">
        <p14:creationId xmlns:p14="http://schemas.microsoft.com/office/powerpoint/2010/main" val="33728061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65397"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0B6FFA-E379-4B90-B836-542EEF0D55C0}"/>
              </a:ext>
            </a:extLst>
          </p:cNvPr>
          <p:cNvSpPr>
            <a:spLocks noGrp="1"/>
          </p:cNvSpPr>
          <p:nvPr>
            <p:ph type="title"/>
          </p:nvPr>
        </p:nvSpPr>
        <p:spPr/>
        <p:txBody>
          <a:bodyPr/>
          <a:lstStyle/>
          <a:p>
            <a:r>
              <a:rPr lang="en-GB" dirty="0"/>
              <a:t>Dyslexia- SPECIFIC LEARNING NEED</a:t>
            </a:r>
          </a:p>
        </p:txBody>
      </p:sp>
      <p:sp>
        <p:nvSpPr>
          <p:cNvPr id="3" name="Content Placeholder 2">
            <a:extLst>
              <a:ext uri="{FF2B5EF4-FFF2-40B4-BE49-F238E27FC236}">
                <a16:creationId xmlns:a16="http://schemas.microsoft.com/office/drawing/2014/main" id="{832D9026-06AD-4854-8D81-FFA9BE21EA24}"/>
              </a:ext>
            </a:extLst>
          </p:cNvPr>
          <p:cNvSpPr>
            <a:spLocks noGrp="1"/>
          </p:cNvSpPr>
          <p:nvPr>
            <p:ph idx="1"/>
          </p:nvPr>
        </p:nvSpPr>
        <p:spPr/>
        <p:txBody>
          <a:bodyPr>
            <a:normAutofit fontScale="77500" lnSpcReduction="20000"/>
          </a:bodyPr>
          <a:lstStyle/>
          <a:p>
            <a:r>
              <a:rPr lang="en-GB" b="1" dirty="0"/>
              <a:t>Beyond Teaching Children With Dyslexia to Read</a:t>
            </a:r>
          </a:p>
          <a:p>
            <a:r>
              <a:rPr lang="en-GB" dirty="0"/>
              <a:t>We most closely associate dyslexia with difficulty learning to read and with other language and reading skills like writing and spelling. Dyslexia, however, goes beyond letters, spelling, and learning to read and write.</a:t>
            </a:r>
          </a:p>
          <a:p>
            <a:r>
              <a:rPr lang="en-GB" dirty="0"/>
              <a:t>Dyslexia can affect how a child comprehends what they read and even what they remember. It can cause students to have difficulty following directions.</a:t>
            </a:r>
          </a:p>
          <a:p>
            <a:r>
              <a:rPr lang="en-GB" b="1" dirty="0"/>
              <a:t>Dyslexia and Math Skills</a:t>
            </a:r>
          </a:p>
          <a:p>
            <a:r>
              <a:rPr lang="en-GB" dirty="0"/>
              <a:t>Somewhere between </a:t>
            </a:r>
            <a:r>
              <a:rPr lang="en-GB" b="1" dirty="0"/>
              <a:t>60 and 100%</a:t>
            </a:r>
            <a:r>
              <a:rPr lang="en-GB" dirty="0"/>
              <a:t> of people with dyslexia experience difficulty learning math.</a:t>
            </a:r>
          </a:p>
          <a:p>
            <a:r>
              <a:rPr lang="en-GB" dirty="0"/>
              <a:t>Children with dyslexia often struggle with math because they have problems following directions, remembering steps, keeping things neat and ordered, and recognizing the meanings of symbols — all required aspects when learning math.</a:t>
            </a:r>
          </a:p>
          <a:p>
            <a:r>
              <a:rPr lang="en-GB" dirty="0"/>
              <a:t>For example, a child with dyslexia may have trouble completing a crowded, busy math worksheet. The student may not remember the complicated steps to solve a mathematical equation or geometric proof.</a:t>
            </a:r>
          </a:p>
          <a:p>
            <a:r>
              <a:rPr lang="en-GB" dirty="0"/>
              <a:t>Yet, challenges in learning are just the beginning.</a:t>
            </a:r>
          </a:p>
          <a:p>
            <a:endParaRPr lang="en-GB" dirty="0"/>
          </a:p>
        </p:txBody>
      </p:sp>
    </p:spTree>
    <p:extLst>
      <p:ext uri="{BB962C8B-B14F-4D97-AF65-F5344CB8AC3E}">
        <p14:creationId xmlns:p14="http://schemas.microsoft.com/office/powerpoint/2010/main" val="185637938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127721-324B-40C3-9763-A32F473904D0}"/>
              </a:ext>
            </a:extLst>
          </p:cNvPr>
          <p:cNvSpPr>
            <a:spLocks noGrp="1"/>
          </p:cNvSpPr>
          <p:nvPr>
            <p:ph type="title"/>
          </p:nvPr>
        </p:nvSpPr>
        <p:spPr/>
        <p:txBody>
          <a:bodyPr/>
          <a:lstStyle/>
          <a:p>
            <a:r>
              <a:rPr lang="en-GB" dirty="0"/>
              <a:t>Areas we may support in school</a:t>
            </a:r>
          </a:p>
        </p:txBody>
      </p:sp>
      <p:sp>
        <p:nvSpPr>
          <p:cNvPr id="3" name="Content Placeholder 2">
            <a:extLst>
              <a:ext uri="{FF2B5EF4-FFF2-40B4-BE49-F238E27FC236}">
                <a16:creationId xmlns:a16="http://schemas.microsoft.com/office/drawing/2014/main" id="{F73F3B82-66CD-4285-8627-E100AD7787ED}"/>
              </a:ext>
            </a:extLst>
          </p:cNvPr>
          <p:cNvSpPr>
            <a:spLocks noGrp="1"/>
          </p:cNvSpPr>
          <p:nvPr>
            <p:ph idx="1"/>
          </p:nvPr>
        </p:nvSpPr>
        <p:spPr/>
        <p:txBody>
          <a:bodyPr/>
          <a:lstStyle/>
          <a:p>
            <a:r>
              <a:rPr lang="en-GB" dirty="0"/>
              <a:t>Processing needs- ladder</a:t>
            </a:r>
          </a:p>
          <a:p>
            <a:r>
              <a:rPr lang="en-GB" dirty="0"/>
              <a:t>Chunking</a:t>
            </a:r>
          </a:p>
          <a:p>
            <a:r>
              <a:rPr lang="en-GB" dirty="0"/>
              <a:t>Memory need</a:t>
            </a:r>
          </a:p>
          <a:p>
            <a:r>
              <a:rPr lang="en-GB" dirty="0"/>
              <a:t>Overlays</a:t>
            </a:r>
          </a:p>
          <a:p>
            <a:r>
              <a:rPr lang="en-GB" dirty="0"/>
              <a:t>Practical making of words and letters</a:t>
            </a:r>
          </a:p>
          <a:p>
            <a:r>
              <a:rPr lang="en-GB" dirty="0"/>
              <a:t>Spelling tips and hints </a:t>
            </a:r>
          </a:p>
          <a:p>
            <a:r>
              <a:rPr lang="en-GB" dirty="0"/>
              <a:t>Extra time</a:t>
            </a:r>
          </a:p>
          <a:p>
            <a:r>
              <a:rPr lang="en-GB" dirty="0"/>
              <a:t>Quiet space </a:t>
            </a:r>
          </a:p>
          <a:p>
            <a:endParaRPr lang="en-GB" dirty="0"/>
          </a:p>
        </p:txBody>
      </p:sp>
      <p:pic>
        <p:nvPicPr>
          <p:cNvPr id="4" name="Recorded Sound">
            <a:hlinkClick r:id="" action="ppaction://media"/>
            <a:extLst>
              <a:ext uri="{FF2B5EF4-FFF2-40B4-BE49-F238E27FC236}">
                <a16:creationId xmlns:a16="http://schemas.microsoft.com/office/drawing/2014/main" id="{15B4BEE3-1899-4F08-9773-623C447B466F}"/>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5791200" y="3124200"/>
            <a:ext cx="609600" cy="609600"/>
          </a:xfrm>
          <a:prstGeom prst="rect">
            <a:avLst/>
          </a:prstGeom>
        </p:spPr>
      </p:pic>
    </p:spTree>
    <p:extLst>
      <p:ext uri="{BB962C8B-B14F-4D97-AF65-F5344CB8AC3E}">
        <p14:creationId xmlns:p14="http://schemas.microsoft.com/office/powerpoint/2010/main" val="25900614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08623"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1EBA0A-F4D6-4EDD-B12F-481DD48DAA1E}"/>
              </a:ext>
            </a:extLst>
          </p:cNvPr>
          <p:cNvSpPr>
            <a:spLocks noGrp="1"/>
          </p:cNvSpPr>
          <p:nvPr>
            <p:ph type="title"/>
          </p:nvPr>
        </p:nvSpPr>
        <p:spPr/>
        <p:txBody>
          <a:bodyPr/>
          <a:lstStyle/>
          <a:p>
            <a:r>
              <a:rPr lang="en-GB" dirty="0"/>
              <a:t>Things to consider </a:t>
            </a:r>
          </a:p>
        </p:txBody>
      </p:sp>
      <p:sp>
        <p:nvSpPr>
          <p:cNvPr id="3" name="Content Placeholder 2">
            <a:extLst>
              <a:ext uri="{FF2B5EF4-FFF2-40B4-BE49-F238E27FC236}">
                <a16:creationId xmlns:a16="http://schemas.microsoft.com/office/drawing/2014/main" id="{BF7897FD-B0CC-4898-8257-3F7D9F5A1BCF}"/>
              </a:ext>
            </a:extLst>
          </p:cNvPr>
          <p:cNvSpPr>
            <a:spLocks noGrp="1"/>
          </p:cNvSpPr>
          <p:nvPr>
            <p:ph idx="1"/>
          </p:nvPr>
        </p:nvSpPr>
        <p:spPr/>
        <p:txBody>
          <a:bodyPr>
            <a:normAutofit fontScale="70000" lnSpcReduction="20000"/>
          </a:bodyPr>
          <a:lstStyle/>
          <a:p>
            <a:r>
              <a:rPr lang="en-GB" b="1" dirty="0"/>
              <a:t>Frustration </a:t>
            </a:r>
            <a:endParaRPr lang="en-GB" dirty="0"/>
          </a:p>
          <a:p>
            <a:r>
              <a:rPr lang="en-GB" dirty="0"/>
              <a:t>A child struggling with dyslexia can feel very frustrated. This may result in challenging behaviour or emotional withdrawal. Such reactions can affect learning even more and are upsetting for everybody. </a:t>
            </a:r>
          </a:p>
          <a:p>
            <a:pPr marL="0" indent="0">
              <a:buNone/>
            </a:pPr>
            <a:endParaRPr lang="en-GB" dirty="0"/>
          </a:p>
          <a:p>
            <a:r>
              <a:rPr lang="en-GB" b="1" dirty="0"/>
              <a:t>Stress </a:t>
            </a:r>
            <a:endParaRPr lang="en-GB" dirty="0"/>
          </a:p>
          <a:p>
            <a:r>
              <a:rPr lang="en-GB" dirty="0"/>
              <a:t>A dyslexic child may be aware of not keeping up with other children and feel their work is inadequate: this makes school a very stressful experience. When helping your child at home, it’s hard not to make home feel just like school. This is important: your child is likely to resent giving up his/her free time for something they find so hard. One-to- one tuition, with a tutor or with a parent, can be very helpful as long as the child is happy to do this and feels it’s helping them learn useful strategies. </a:t>
            </a:r>
          </a:p>
          <a:p>
            <a:pPr marL="0" indent="0">
              <a:buNone/>
            </a:pPr>
            <a:endParaRPr lang="en-GB" dirty="0"/>
          </a:p>
          <a:p>
            <a:r>
              <a:rPr lang="en-GB" b="1" dirty="0"/>
              <a:t>Confidence </a:t>
            </a:r>
            <a:endParaRPr lang="en-GB" dirty="0"/>
          </a:p>
          <a:p>
            <a:r>
              <a:rPr lang="en-GB" dirty="0"/>
              <a:t>Try to build your child's confidence, by balancing praising efforts and strengths, with sensitive constructive criticism to help improve skills. Show you understand their difficulties, but know they can overcome when they learn and practise some brilliant strategies.</a:t>
            </a:r>
          </a:p>
          <a:p>
            <a:r>
              <a:rPr lang="en-GB" dirty="0">
                <a:hlinkClick r:id="rId4"/>
              </a:rPr>
              <a:t>What can I do at home to help my child?... (dyslexia-assist.org.uk)</a:t>
            </a:r>
            <a:endParaRPr lang="en-GB" dirty="0"/>
          </a:p>
        </p:txBody>
      </p:sp>
      <p:pic>
        <p:nvPicPr>
          <p:cNvPr id="4" name="Recorded Sound">
            <a:hlinkClick r:id="" action="ppaction://media"/>
            <a:extLst>
              <a:ext uri="{FF2B5EF4-FFF2-40B4-BE49-F238E27FC236}">
                <a16:creationId xmlns:a16="http://schemas.microsoft.com/office/drawing/2014/main" id="{CD59464C-4098-4326-B16A-B8B0F04C7157}"/>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9833113" y="5736562"/>
            <a:ext cx="609600" cy="609600"/>
          </a:xfrm>
          <a:prstGeom prst="rect">
            <a:avLst/>
          </a:prstGeom>
        </p:spPr>
      </p:pic>
    </p:spTree>
    <p:extLst>
      <p:ext uri="{BB962C8B-B14F-4D97-AF65-F5344CB8AC3E}">
        <p14:creationId xmlns:p14="http://schemas.microsoft.com/office/powerpoint/2010/main" val="18872884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54404"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9F1D7A-99B2-4D86-AA6B-09B1060694FB}"/>
              </a:ext>
            </a:extLst>
          </p:cNvPr>
          <p:cNvSpPr>
            <a:spLocks noGrp="1"/>
          </p:cNvSpPr>
          <p:nvPr>
            <p:ph type="title"/>
          </p:nvPr>
        </p:nvSpPr>
        <p:spPr/>
        <p:txBody>
          <a:bodyPr>
            <a:normAutofit/>
          </a:bodyPr>
          <a:lstStyle/>
          <a:p>
            <a:r>
              <a:rPr lang="en-GB" b="1" dirty="0"/>
              <a:t>Home support</a:t>
            </a:r>
            <a:br>
              <a:rPr lang="en-GB" b="1" dirty="0"/>
            </a:br>
            <a:endParaRPr lang="en-GB" dirty="0"/>
          </a:p>
        </p:txBody>
      </p:sp>
      <p:sp>
        <p:nvSpPr>
          <p:cNvPr id="3" name="Content Placeholder 2">
            <a:extLst>
              <a:ext uri="{FF2B5EF4-FFF2-40B4-BE49-F238E27FC236}">
                <a16:creationId xmlns:a16="http://schemas.microsoft.com/office/drawing/2014/main" id="{86206B2B-015C-42F2-8F37-5DBFCB2D183E}"/>
              </a:ext>
            </a:extLst>
          </p:cNvPr>
          <p:cNvSpPr>
            <a:spLocks noGrp="1"/>
          </p:cNvSpPr>
          <p:nvPr>
            <p:ph idx="1"/>
          </p:nvPr>
        </p:nvSpPr>
        <p:spPr/>
        <p:txBody>
          <a:bodyPr/>
          <a:lstStyle/>
          <a:p>
            <a:endParaRPr lang="en-GB" dirty="0">
              <a:hlinkClick r:id="rId4"/>
            </a:endParaRPr>
          </a:p>
          <a:p>
            <a:r>
              <a:rPr lang="en-GB" dirty="0">
                <a:hlinkClick r:id="rId4"/>
              </a:rPr>
              <a:t>Routine</a:t>
            </a:r>
          </a:p>
          <a:p>
            <a:r>
              <a:rPr lang="en-GB" dirty="0">
                <a:hlinkClick r:id="rId4"/>
              </a:rPr>
              <a:t>Reach/read- things of interest</a:t>
            </a:r>
          </a:p>
          <a:p>
            <a:r>
              <a:rPr lang="en-GB" dirty="0">
                <a:hlinkClick r:id="rId4"/>
              </a:rPr>
              <a:t>Multisensory approach *</a:t>
            </a:r>
          </a:p>
          <a:p>
            <a:r>
              <a:rPr lang="en-GB" dirty="0">
                <a:hlinkClick r:id="rId4"/>
              </a:rPr>
              <a:t>Embrace technology</a:t>
            </a:r>
          </a:p>
          <a:p>
            <a:r>
              <a:rPr lang="en-GB" dirty="0">
                <a:hlinkClick r:id="rId4"/>
              </a:rPr>
              <a:t>Don’t overload</a:t>
            </a:r>
          </a:p>
          <a:p>
            <a:endParaRPr lang="en-GB" dirty="0">
              <a:hlinkClick r:id="rId4"/>
            </a:endParaRPr>
          </a:p>
          <a:p>
            <a:r>
              <a:rPr lang="en-GB" dirty="0">
                <a:hlinkClick r:id="rId4"/>
              </a:rPr>
              <a:t>Five ways to support your child with dyslexia at home - BBC Bitesize</a:t>
            </a:r>
            <a:endParaRPr lang="en-GB" dirty="0"/>
          </a:p>
        </p:txBody>
      </p:sp>
      <p:pic>
        <p:nvPicPr>
          <p:cNvPr id="4" name="Recorded Sound">
            <a:hlinkClick r:id="" action="ppaction://media"/>
            <a:extLst>
              <a:ext uri="{FF2B5EF4-FFF2-40B4-BE49-F238E27FC236}">
                <a16:creationId xmlns:a16="http://schemas.microsoft.com/office/drawing/2014/main" id="{81191155-F21A-4217-BE12-5860ECF4D06B}"/>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5791200" y="3124200"/>
            <a:ext cx="609600" cy="609600"/>
          </a:xfrm>
          <a:prstGeom prst="rect">
            <a:avLst/>
          </a:prstGeom>
        </p:spPr>
      </p:pic>
    </p:spTree>
    <p:extLst>
      <p:ext uri="{BB962C8B-B14F-4D97-AF65-F5344CB8AC3E}">
        <p14:creationId xmlns:p14="http://schemas.microsoft.com/office/powerpoint/2010/main" val="21900055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55936"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DBA003-7422-455C-B7AF-1B6B3FA74D5E}"/>
              </a:ext>
            </a:extLst>
          </p:cNvPr>
          <p:cNvSpPr>
            <a:spLocks noGrp="1"/>
          </p:cNvSpPr>
          <p:nvPr>
            <p:ph type="title"/>
          </p:nvPr>
        </p:nvSpPr>
        <p:spPr/>
        <p:txBody>
          <a:bodyPr/>
          <a:lstStyle/>
          <a:p>
            <a:r>
              <a:rPr lang="en-GB" dirty="0"/>
              <a:t>Multisensory </a:t>
            </a:r>
          </a:p>
        </p:txBody>
      </p:sp>
      <p:sp>
        <p:nvSpPr>
          <p:cNvPr id="3" name="Content Placeholder 2">
            <a:extLst>
              <a:ext uri="{FF2B5EF4-FFF2-40B4-BE49-F238E27FC236}">
                <a16:creationId xmlns:a16="http://schemas.microsoft.com/office/drawing/2014/main" id="{A0753635-B53A-4F3D-A63B-5DEE7B20B85C}"/>
              </a:ext>
            </a:extLst>
          </p:cNvPr>
          <p:cNvSpPr>
            <a:spLocks noGrp="1"/>
          </p:cNvSpPr>
          <p:nvPr>
            <p:ph idx="1"/>
          </p:nvPr>
        </p:nvSpPr>
        <p:spPr/>
        <p:txBody>
          <a:bodyPr/>
          <a:lstStyle/>
          <a:p>
            <a:r>
              <a:rPr lang="en-GB" dirty="0"/>
              <a:t>1. Lay out an alphabet arc by putting the letters of the alphabet into an arc shape</a:t>
            </a:r>
          </a:p>
          <a:p>
            <a:r>
              <a:rPr lang="en-GB" b="1" dirty="0"/>
              <a:t>2.</a:t>
            </a:r>
            <a:r>
              <a:rPr lang="en-GB" dirty="0"/>
              <a:t> Sing the alphabet song while touching each of the letters in turn</a:t>
            </a:r>
          </a:p>
          <a:p>
            <a:r>
              <a:rPr lang="en-GB" b="1" dirty="0"/>
              <a:t>3.</a:t>
            </a:r>
            <a:r>
              <a:rPr lang="en-GB" dirty="0"/>
              <a:t> Discover the letter being introduced by taking items out of a bag that begin with the same letter</a:t>
            </a:r>
          </a:p>
          <a:p>
            <a:r>
              <a:rPr lang="en-GB" b="1" dirty="0"/>
              <a:t>4.</a:t>
            </a:r>
            <a:r>
              <a:rPr lang="en-GB" dirty="0"/>
              <a:t> The learner feels the objects, names them and pulls them out to check if they are right</a:t>
            </a:r>
          </a:p>
          <a:p>
            <a:r>
              <a:rPr lang="en-GB" b="1" dirty="0"/>
              <a:t>5.</a:t>
            </a:r>
            <a:r>
              <a:rPr lang="en-GB" dirty="0"/>
              <a:t> Identify the target sound and letter name</a:t>
            </a:r>
          </a:p>
          <a:p>
            <a:r>
              <a:rPr lang="en-GB" b="1" dirty="0"/>
              <a:t>6.</a:t>
            </a:r>
            <a:r>
              <a:rPr lang="en-GB" dirty="0"/>
              <a:t> Demonstrate how to form the letters on a whiteboard</a:t>
            </a:r>
          </a:p>
          <a:p>
            <a:r>
              <a:rPr lang="en-GB" b="1" dirty="0"/>
              <a:t>7.</a:t>
            </a:r>
            <a:r>
              <a:rPr lang="en-GB" dirty="0"/>
              <a:t> The learner explores forming the letter in sand, shaving foam, wiki sticks or similar</a:t>
            </a:r>
          </a:p>
          <a:p>
            <a:endParaRPr lang="en-GB" dirty="0"/>
          </a:p>
        </p:txBody>
      </p:sp>
      <p:pic>
        <p:nvPicPr>
          <p:cNvPr id="4" name="Recorded Sound">
            <a:hlinkClick r:id="" action="ppaction://media"/>
            <a:extLst>
              <a:ext uri="{FF2B5EF4-FFF2-40B4-BE49-F238E27FC236}">
                <a16:creationId xmlns:a16="http://schemas.microsoft.com/office/drawing/2014/main" id="{ABCC8C81-7CA0-4993-8AFC-6F6EA6C04C2F}"/>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7832035" y="1207295"/>
            <a:ext cx="609600" cy="609600"/>
          </a:xfrm>
          <a:prstGeom prst="rect">
            <a:avLst/>
          </a:prstGeom>
        </p:spPr>
      </p:pic>
    </p:spTree>
    <p:extLst>
      <p:ext uri="{BB962C8B-B14F-4D97-AF65-F5344CB8AC3E}">
        <p14:creationId xmlns:p14="http://schemas.microsoft.com/office/powerpoint/2010/main" val="9155043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74814"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D2E694-D2C1-4675-93EB-4D541DFB1D6D}"/>
              </a:ext>
            </a:extLst>
          </p:cNvPr>
          <p:cNvSpPr>
            <a:spLocks noGrp="1"/>
          </p:cNvSpPr>
          <p:nvPr>
            <p:ph type="title"/>
          </p:nvPr>
        </p:nvSpPr>
        <p:spPr/>
        <p:txBody>
          <a:bodyPr/>
          <a:lstStyle/>
          <a:p>
            <a:r>
              <a:rPr lang="en-GB" dirty="0"/>
              <a:t>Thoughts?</a:t>
            </a:r>
          </a:p>
        </p:txBody>
      </p:sp>
      <p:sp>
        <p:nvSpPr>
          <p:cNvPr id="3" name="Content Placeholder 2">
            <a:extLst>
              <a:ext uri="{FF2B5EF4-FFF2-40B4-BE49-F238E27FC236}">
                <a16:creationId xmlns:a16="http://schemas.microsoft.com/office/drawing/2014/main" id="{8F54B4CB-B191-4B44-B018-BB70724D287D}"/>
              </a:ext>
            </a:extLst>
          </p:cNvPr>
          <p:cNvSpPr>
            <a:spLocks noGrp="1"/>
          </p:cNvSpPr>
          <p:nvPr>
            <p:ph idx="1"/>
          </p:nvPr>
        </p:nvSpPr>
        <p:spPr/>
        <p:txBody>
          <a:bodyPr/>
          <a:lstStyle/>
          <a:p>
            <a:endParaRPr lang="en-GB" dirty="0"/>
          </a:p>
        </p:txBody>
      </p:sp>
      <p:pic>
        <p:nvPicPr>
          <p:cNvPr id="4" name="Recorded Sound">
            <a:hlinkClick r:id="" action="ppaction://media"/>
            <a:extLst>
              <a:ext uri="{FF2B5EF4-FFF2-40B4-BE49-F238E27FC236}">
                <a16:creationId xmlns:a16="http://schemas.microsoft.com/office/drawing/2014/main" id="{0A0DD3A7-33CB-4996-86D8-16D45B3C90A0}"/>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5963478" y="1141034"/>
            <a:ext cx="609600" cy="609600"/>
          </a:xfrm>
          <a:prstGeom prst="rect">
            <a:avLst/>
          </a:prstGeom>
        </p:spPr>
      </p:pic>
    </p:spTree>
    <p:extLst>
      <p:ext uri="{BB962C8B-B14F-4D97-AF65-F5344CB8AC3E}">
        <p14:creationId xmlns:p14="http://schemas.microsoft.com/office/powerpoint/2010/main" val="23994078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73318"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_activity xmlns="cf655de5-ae7d-455b-bd8a-ff62f2ec6c02"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419B300219925B4498DADB70CE49727C" ma:contentTypeVersion="16" ma:contentTypeDescription="Create a new document." ma:contentTypeScope="" ma:versionID="63dd0ab46e43bd7460309c68c49e75a4">
  <xsd:schema xmlns:xsd="http://www.w3.org/2001/XMLSchema" xmlns:xs="http://www.w3.org/2001/XMLSchema" xmlns:p="http://schemas.microsoft.com/office/2006/metadata/properties" xmlns:ns3="cf655de5-ae7d-455b-bd8a-ff62f2ec6c02" xmlns:ns4="0a466c69-ecdd-4bd5-b0a7-85c9da8655a3" targetNamespace="http://schemas.microsoft.com/office/2006/metadata/properties" ma:root="true" ma:fieldsID="654d10331e9b3b86b2f48d3296fdb9ca" ns3:_="" ns4:_="">
    <xsd:import namespace="cf655de5-ae7d-455b-bd8a-ff62f2ec6c02"/>
    <xsd:import namespace="0a466c69-ecdd-4bd5-b0a7-85c9da8655a3"/>
    <xsd:element name="properties">
      <xsd:complexType>
        <xsd:sequence>
          <xsd:element name="documentManagement">
            <xsd:complexType>
              <xsd:all>
                <xsd:element ref="ns3:MediaServiceMetadata" minOccurs="0"/>
                <xsd:element ref="ns3:MediaServiceFastMetadata" minOccurs="0"/>
                <xsd:element ref="ns3:MediaServiceDateTaken" minOccurs="0"/>
                <xsd:element ref="ns4:SharedWithUsers" minOccurs="0"/>
                <xsd:element ref="ns4:SharedWithDetails" minOccurs="0"/>
                <xsd:element ref="ns4:SharingHintHash" minOccurs="0"/>
                <xsd:element ref="ns3:MediaServiceAutoKeyPoints" minOccurs="0"/>
                <xsd:element ref="ns3:MediaServiceKeyPoints" minOccurs="0"/>
                <xsd:element ref="ns3:MediaServiceAutoTags" minOccurs="0"/>
                <xsd:element ref="ns3:MediaLengthInSeconds" minOccurs="0"/>
                <xsd:element ref="ns3:MediaServiceGenerationTime" minOccurs="0"/>
                <xsd:element ref="ns3:MediaServiceEventHashCode" minOccurs="0"/>
                <xsd:element ref="ns3:MediaServiceLocation" minOccurs="0"/>
                <xsd:element ref="ns3:MediaServiceOCR" minOccurs="0"/>
                <xsd:element ref="ns3:MediaServiceSearchProperties" minOccurs="0"/>
                <xsd:element ref="ns3:_activity"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f655de5-ae7d-455b-bd8a-ff62f2ec6c0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KeyPoints" ma:index="14" nillable="true" ma:displayName="MediaServiceAutoKeyPoints" ma:hidden="true" ma:internalName="MediaServiceAutoKeyPoints" ma:readOnly="true">
      <xsd:simpleType>
        <xsd:restriction base="dms:Note"/>
      </xsd:simpleType>
    </xsd:element>
    <xsd:element name="MediaServiceKeyPoints" ma:index="15" nillable="true" ma:displayName="KeyPoints" ma:internalName="MediaServiceKeyPoints" ma:readOnly="true">
      <xsd:simpleType>
        <xsd:restriction base="dms:Note">
          <xsd:maxLength value="255"/>
        </xsd:restriction>
      </xsd:simpleType>
    </xsd:element>
    <xsd:element name="MediaServiceAutoTags" ma:index="16" nillable="true" ma:displayName="Tags" ma:internalName="MediaServiceAutoTags"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GenerationTime" ma:index="18" nillable="true" ma:displayName="MediaServiceGenerationTime" ma:hidden="true" ma:internalName="MediaServiceGenerationTime" ma:readOnly="true">
      <xsd:simpleType>
        <xsd:restriction base="dms:Text"/>
      </xsd:simpleType>
    </xsd:element>
    <xsd:element name="MediaServiceEventHashCode" ma:index="19" nillable="true" ma:displayName="MediaServiceEventHashCode" ma:hidden="true" ma:internalName="MediaServiceEventHashCode" ma:readOnly="true">
      <xsd:simpleType>
        <xsd:restriction base="dms:Text"/>
      </xsd:simpleType>
    </xsd:element>
    <xsd:element name="MediaServiceLocation" ma:index="20" nillable="true" ma:displayName="Location" ma:internalName="MediaServiceLocation" ma:readOnly="true">
      <xsd:simpleType>
        <xsd:restriction base="dms:Text"/>
      </xsd:simpleType>
    </xsd:element>
    <xsd:element name="MediaServiceOCR" ma:index="21" nillable="true" ma:displayName="Extracted Text" ma:internalName="MediaServiceOCR" ma:readOnly="true">
      <xsd:simpleType>
        <xsd:restriction base="dms:Note">
          <xsd:maxLength value="255"/>
        </xsd:restriction>
      </xsd:simpleType>
    </xsd:element>
    <xsd:element name="MediaServiceSearchProperties" ma:index="22" nillable="true" ma:displayName="MediaServiceSearchProperties" ma:hidden="true" ma:internalName="MediaServiceSearchProperties" ma:readOnly="true">
      <xsd:simpleType>
        <xsd:restriction base="dms:Note"/>
      </xsd:simpleType>
    </xsd:element>
    <xsd:element name="_activity" ma:index="23" nillable="true" ma:displayName="_activity" ma:hidden="true" ma:internalName="_activity">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0a466c69-ecdd-4bd5-b0a7-85c9da8655a3" elementFormDefault="qualified">
    <xsd:import namespace="http://schemas.microsoft.com/office/2006/documentManagement/types"/>
    <xsd:import namespace="http://schemas.microsoft.com/office/infopath/2007/PartnerControls"/>
    <xsd:element name="SharedWithUsers" ma:index="1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2" nillable="true" ma:displayName="Shared With Details" ma:internalName="SharedWithDetails" ma:readOnly="true">
      <xsd:simpleType>
        <xsd:restriction base="dms:Note">
          <xsd:maxLength value="255"/>
        </xsd:restriction>
      </xsd:simpleType>
    </xsd:element>
    <xsd:element name="SharingHintHash" ma:index="13"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77D486DE-EE83-4EEA-9875-9651FE09F3DD}">
  <ds:schemaRefs>
    <ds:schemaRef ds:uri="http://schemas.microsoft.com/sharepoint/v3/contenttype/forms"/>
  </ds:schemaRefs>
</ds:datastoreItem>
</file>

<file path=customXml/itemProps2.xml><?xml version="1.0" encoding="utf-8"?>
<ds:datastoreItem xmlns:ds="http://schemas.openxmlformats.org/officeDocument/2006/customXml" ds:itemID="{E94E1CBE-9883-4D56-BC42-68AB799DC5D2}">
  <ds:schemaRefs>
    <ds:schemaRef ds:uri="http://purl.org/dc/dcmitype/"/>
    <ds:schemaRef ds:uri="0a466c69-ecdd-4bd5-b0a7-85c9da8655a3"/>
    <ds:schemaRef ds:uri="http://schemas.microsoft.com/office/2006/metadata/properties"/>
    <ds:schemaRef ds:uri="http://schemas.microsoft.com/office/2006/documentManagement/types"/>
    <ds:schemaRef ds:uri="http://schemas.microsoft.com/office/infopath/2007/PartnerControls"/>
    <ds:schemaRef ds:uri="http://purl.org/dc/elements/1.1/"/>
    <ds:schemaRef ds:uri="http://www.w3.org/XML/1998/namespace"/>
    <ds:schemaRef ds:uri="http://schemas.openxmlformats.org/package/2006/metadata/core-properties"/>
    <ds:schemaRef ds:uri="cf655de5-ae7d-455b-bd8a-ff62f2ec6c02"/>
    <ds:schemaRef ds:uri="http://purl.org/dc/terms/"/>
  </ds:schemaRefs>
</ds:datastoreItem>
</file>

<file path=customXml/itemProps3.xml><?xml version="1.0" encoding="utf-8"?>
<ds:datastoreItem xmlns:ds="http://schemas.openxmlformats.org/officeDocument/2006/customXml" ds:itemID="{FEFE6395-08A8-4173-ABDA-E216AE0BF19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cf655de5-ae7d-455b-bd8a-ff62f2ec6c02"/>
    <ds:schemaRef ds:uri="0a466c69-ecdd-4bd5-b0a7-85c9da8655a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Facet</Template>
  <TotalTime>88</TotalTime>
  <Words>762</Words>
  <Application>Microsoft Office PowerPoint</Application>
  <PresentationFormat>Widescreen</PresentationFormat>
  <Paragraphs>64</Paragraphs>
  <Slides>10</Slides>
  <Notes>0</Notes>
  <HiddenSlides>0</HiddenSlides>
  <MMClips>9</MMClips>
  <ScaleCrop>false</ScaleCrop>
  <HeadingPairs>
    <vt:vector size="4" baseType="variant">
      <vt:variant>
        <vt:lpstr>Theme</vt:lpstr>
      </vt:variant>
      <vt:variant>
        <vt:i4>1</vt:i4>
      </vt:variant>
      <vt:variant>
        <vt:lpstr>Slide Titles</vt:lpstr>
      </vt:variant>
      <vt:variant>
        <vt:i4>10</vt:i4>
      </vt:variant>
    </vt:vector>
  </HeadingPairs>
  <TitlesOfParts>
    <vt:vector size="11" baseType="lpstr">
      <vt:lpstr>Facet</vt:lpstr>
      <vt:lpstr>Dyslexia </vt:lpstr>
      <vt:lpstr>Thoughts ….. </vt:lpstr>
      <vt:lpstr>Dyslexia </vt:lpstr>
      <vt:lpstr>Dyslexia </vt:lpstr>
      <vt:lpstr>Dyslexia- SPECIFIC LEARNING NEED</vt:lpstr>
      <vt:lpstr>Areas we may support in school</vt:lpstr>
      <vt:lpstr>Things to consider </vt:lpstr>
      <vt:lpstr>Home support </vt:lpstr>
      <vt:lpstr>Multisensory </vt:lpstr>
      <vt:lpstr>Thoughts?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Dyslexia</dc:title>
  <dc:creator>Rebecca Harris</dc:creator>
  <cp:lastModifiedBy>Rebecca Harris</cp:lastModifiedBy>
  <cp:revision>7</cp:revision>
  <dcterms:created xsi:type="dcterms:W3CDTF">2022-10-19T15:13:05Z</dcterms:created>
  <dcterms:modified xsi:type="dcterms:W3CDTF">2022-11-14T09:20:58Z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0x010100419B300219925B4498DADB70CE49727C</vt:lpwstr>
  </property>
</Properties>
</file>